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Garet Book" panose="020B0604020202020204" charset="0"/>
      <p:regular r:id="rId17"/>
    </p:embeddedFont>
    <p:embeddedFont>
      <p:font typeface="Neue Machina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50093" y="-1702412"/>
            <a:ext cx="11575889" cy="115758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00113" y="573207"/>
            <a:ext cx="5422687" cy="14017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25796" y="5668924"/>
            <a:ext cx="9013691" cy="3589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8"/>
              </a:lnSpc>
            </a:pPr>
            <a:r>
              <a:rPr lang="en-US" sz="3121">
                <a:solidFill>
                  <a:srgbClr val="0B4236"/>
                </a:solidFill>
                <a:latin typeface="Garet Book"/>
              </a:rPr>
              <a:t>Ninjas Group Members</a:t>
            </a:r>
          </a:p>
          <a:p>
            <a:pPr>
              <a:lnSpc>
                <a:spcPts val="4058"/>
              </a:lnSpc>
            </a:pPr>
            <a:endParaRPr lang="en-US" sz="3121">
              <a:solidFill>
                <a:srgbClr val="0B4236"/>
              </a:solidFill>
              <a:latin typeface="Garet Book"/>
            </a:endParaRPr>
          </a:p>
          <a:p>
            <a:pPr>
              <a:lnSpc>
                <a:spcPts val="4058"/>
              </a:lnSpc>
            </a:pPr>
            <a:r>
              <a:rPr lang="en-US" sz="3121">
                <a:solidFill>
                  <a:srgbClr val="0B4236"/>
                </a:solidFill>
                <a:latin typeface="Garet Book"/>
              </a:rPr>
              <a:t>       Lina AlMansour              Zainab Alibrahim</a:t>
            </a:r>
          </a:p>
          <a:p>
            <a:pPr algn="ctr">
              <a:lnSpc>
                <a:spcPts val="4058"/>
              </a:lnSpc>
            </a:pPr>
            <a:endParaRPr lang="en-US" sz="3121">
              <a:solidFill>
                <a:srgbClr val="0B4236"/>
              </a:solidFill>
              <a:latin typeface="Garet Book"/>
            </a:endParaRPr>
          </a:p>
          <a:p>
            <a:pPr algn="ctr">
              <a:lnSpc>
                <a:spcPts val="4058"/>
              </a:lnSpc>
            </a:pPr>
            <a:r>
              <a:rPr lang="en-US" sz="3121">
                <a:solidFill>
                  <a:srgbClr val="0B4236"/>
                </a:solidFill>
                <a:latin typeface="Garet Book"/>
              </a:rPr>
              <a:t>Alaa Bin Othman             Esraa Alyoubi</a:t>
            </a:r>
          </a:p>
          <a:p>
            <a:pPr algn="ctr">
              <a:lnSpc>
                <a:spcPts val="4058"/>
              </a:lnSpc>
            </a:pPr>
            <a:endParaRPr lang="en-US" sz="3121">
              <a:solidFill>
                <a:srgbClr val="0B4236"/>
              </a:solidFill>
              <a:latin typeface="Garet Book"/>
            </a:endParaRPr>
          </a:p>
          <a:p>
            <a:pPr algn="ctr">
              <a:lnSpc>
                <a:spcPts val="4058"/>
              </a:lnSpc>
              <a:spcBef>
                <a:spcPct val="0"/>
              </a:spcBef>
            </a:pPr>
            <a:r>
              <a:rPr lang="en-US" sz="3121">
                <a:solidFill>
                  <a:srgbClr val="0B4236"/>
                </a:solidFill>
                <a:latin typeface="Garet Book"/>
              </a:rPr>
              <a:t>Maram Alharthi              Amjad Saleem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95794" y="2516249"/>
            <a:ext cx="10896411" cy="3138568"/>
            <a:chOff x="0" y="0"/>
            <a:chExt cx="14528548" cy="4184757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14528548" cy="2165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719"/>
                </a:lnSpc>
              </a:pPr>
              <a:r>
                <a:rPr lang="en-US" sz="10599">
                  <a:solidFill>
                    <a:srgbClr val="0B4236"/>
                  </a:solidFill>
                  <a:latin typeface="Neue Machina"/>
                </a:rPr>
                <a:t>Study Cases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64708"/>
              <a:ext cx="9874822" cy="1820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4"/>
                </a:lnSpc>
              </a:pPr>
              <a:r>
                <a:rPr lang="en-US" sz="2895">
                  <a:solidFill>
                    <a:srgbClr val="0B4236"/>
                  </a:solidFill>
                  <a:latin typeface="Garet Book"/>
                </a:rPr>
                <a:t>      Presented by: </a:t>
              </a:r>
            </a:p>
            <a:p>
              <a:pPr>
                <a:lnSpc>
                  <a:spcPts val="3494"/>
                </a:lnSpc>
              </a:pPr>
              <a:endParaRPr lang="en-US" sz="2895">
                <a:solidFill>
                  <a:srgbClr val="0B4236"/>
                </a:solidFill>
                <a:latin typeface="Garet Book"/>
              </a:endParaRPr>
            </a:p>
            <a:p>
              <a:pPr>
                <a:lnSpc>
                  <a:spcPts val="3494"/>
                </a:lnSpc>
              </a:pPr>
              <a:endParaRPr lang="en-US" sz="2895">
                <a:solidFill>
                  <a:srgbClr val="0B4236"/>
                </a:solidFill>
                <a:latin typeface="Garet Book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13437" y="3548238"/>
            <a:ext cx="11661126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B3E4C5"/>
                </a:solidFill>
                <a:latin typeface="Neue Machina"/>
              </a:rPr>
              <a:t>Thanks For Listening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83953">
            <a:off x="6669020" y="3776766"/>
            <a:ext cx="14996323" cy="78253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348072" y="667385"/>
            <a:ext cx="4248507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258671"/>
                </a:solidFill>
                <a:latin typeface="Garet Book"/>
              </a:rPr>
              <a:t>Back to Agenda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254755">
            <a:off x="-1772358" y="6273815"/>
            <a:ext cx="8448122" cy="48384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893619" y="8776834"/>
            <a:ext cx="223315" cy="22331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35969" y="845183"/>
            <a:ext cx="81153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B3E4C5"/>
                </a:solidFill>
                <a:latin typeface="Neue Machina"/>
              </a:rPr>
              <a:t>Agenda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41778" y="6284396"/>
            <a:ext cx="223315" cy="22331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63616" y="6507711"/>
            <a:ext cx="223315" cy="22331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4393742" y="2737184"/>
            <a:ext cx="573286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3E4C5"/>
                </a:solidFill>
                <a:latin typeface="Canva Sans"/>
              </a:rPr>
              <a:t>1.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3E4C5"/>
                </a:solidFill>
                <a:latin typeface="Canva Sans"/>
              </a:rPr>
              <a:t>2.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3E4C5"/>
                </a:solidFill>
                <a:latin typeface="Canva Sans"/>
              </a:rPr>
              <a:t>3.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B3E4C5"/>
                </a:solidFill>
                <a:latin typeface="Canva Sans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05276" y="3033461"/>
            <a:ext cx="8115300" cy="435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B3E4C5"/>
                </a:solidFill>
                <a:latin typeface="Neue Machina"/>
              </a:rPr>
              <a:t>Introduction</a:t>
            </a:r>
          </a:p>
          <a:p>
            <a:pPr>
              <a:lnSpc>
                <a:spcPts val="2385"/>
              </a:lnSpc>
            </a:pPr>
            <a:endParaRPr lang="en-US" sz="4500">
              <a:solidFill>
                <a:srgbClr val="B3E4C5"/>
              </a:solidFill>
              <a:latin typeface="Neue Machina"/>
            </a:endParaRPr>
          </a:p>
          <a:p>
            <a:pPr>
              <a:lnSpc>
                <a:spcPts val="5520"/>
              </a:lnSpc>
            </a:pPr>
            <a:r>
              <a:rPr lang="en-US" sz="4600">
                <a:solidFill>
                  <a:srgbClr val="B3E4C5"/>
                </a:solidFill>
                <a:latin typeface="Neue Machina"/>
              </a:rPr>
              <a:t>First study case</a:t>
            </a:r>
          </a:p>
          <a:p>
            <a:pPr>
              <a:lnSpc>
                <a:spcPts val="2392"/>
              </a:lnSpc>
            </a:pPr>
            <a:endParaRPr lang="en-US" sz="4600">
              <a:solidFill>
                <a:srgbClr val="B3E4C5"/>
              </a:solidFill>
              <a:latin typeface="Neue Machina"/>
            </a:endParaRPr>
          </a:p>
          <a:p>
            <a:pPr>
              <a:lnSpc>
                <a:spcPts val="5400"/>
              </a:lnSpc>
            </a:pPr>
            <a:r>
              <a:rPr lang="en-US" sz="4500">
                <a:solidFill>
                  <a:srgbClr val="B3E4C5"/>
                </a:solidFill>
                <a:latin typeface="Neue Machina"/>
              </a:rPr>
              <a:t>Second study case</a:t>
            </a:r>
          </a:p>
          <a:p>
            <a:pPr>
              <a:lnSpc>
                <a:spcPts val="2520"/>
              </a:lnSpc>
            </a:pPr>
            <a:endParaRPr lang="en-US" sz="4500">
              <a:solidFill>
                <a:srgbClr val="B3E4C5"/>
              </a:solidFill>
              <a:latin typeface="Neue Machina"/>
            </a:endParaRPr>
          </a:p>
          <a:p>
            <a:pPr>
              <a:lnSpc>
                <a:spcPts val="5400"/>
              </a:lnSpc>
            </a:pPr>
            <a:r>
              <a:rPr lang="en-US" sz="4500">
                <a:solidFill>
                  <a:srgbClr val="B3E4C5"/>
                </a:solidFill>
                <a:latin typeface="Neue Machina"/>
              </a:rPr>
              <a:t>Third study case</a:t>
            </a:r>
          </a:p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endParaRPr lang="en-US" sz="4500">
              <a:solidFill>
                <a:srgbClr val="B3E4C5"/>
              </a:solidFill>
              <a:latin typeface="Neue Machi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98325"/>
            <a:ext cx="879489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>
                <a:solidFill>
                  <a:srgbClr val="B3E4C5"/>
                </a:solidFill>
                <a:latin typeface="Neue Machina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67305" y="3097545"/>
            <a:ext cx="12615701" cy="432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B3E4C5"/>
                </a:solidFill>
                <a:latin typeface="Neue Machina"/>
              </a:rPr>
              <a:t>A company wants to solve some of the issues related to it staffing and bonuses etc.</a:t>
            </a:r>
          </a:p>
          <a:p>
            <a:pPr>
              <a:lnSpc>
                <a:spcPts val="5739"/>
              </a:lnSpc>
            </a:pPr>
            <a:r>
              <a:rPr lang="en-US" sz="4099">
                <a:solidFill>
                  <a:srgbClr val="B3E4C5"/>
                </a:solidFill>
                <a:latin typeface="Neue Machina"/>
              </a:rPr>
              <a:t> They decided that by looking into their database and coming up with some solutions they need to solve their problems and concerns.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980077" y="2704259"/>
            <a:ext cx="11575889" cy="115758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48072" y="667385"/>
            <a:ext cx="4248507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Book"/>
              </a:rPr>
              <a:t>Back to 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029523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First study case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4480" y="6401226"/>
            <a:ext cx="18856960" cy="106070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4371922"/>
            <a:ext cx="3936425" cy="3316063"/>
            <a:chOff x="0" y="0"/>
            <a:chExt cx="5248566" cy="4421418"/>
          </a:xfrm>
        </p:grpSpPr>
        <p:sp>
          <p:nvSpPr>
            <p:cNvPr id="5" name="TextBox 5"/>
            <p:cNvSpPr txBox="1"/>
            <p:nvPr/>
          </p:nvSpPr>
          <p:spPr>
            <a:xfrm>
              <a:off x="0" y="1821093"/>
              <a:ext cx="5248566" cy="260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 number of male and female employees in the company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61255" y="4371922"/>
            <a:ext cx="3936425" cy="3316063"/>
            <a:chOff x="0" y="0"/>
            <a:chExt cx="5248566" cy="4421418"/>
          </a:xfrm>
        </p:grpSpPr>
        <p:sp>
          <p:nvSpPr>
            <p:cNvPr id="8" name="TextBox 8"/>
            <p:cNvSpPr txBox="1"/>
            <p:nvPr/>
          </p:nvSpPr>
          <p:spPr>
            <a:xfrm>
              <a:off x="0" y="1821093"/>
              <a:ext cx="5248566" cy="260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 ratio of males to females hired in the last 5 years</a:t>
              </a:r>
            </a:p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endParaRPr lang="en-US" sz="3200">
                <a:solidFill>
                  <a:srgbClr val="0B4236"/>
                </a:solidFill>
                <a:latin typeface="Neue Machin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93810" y="4371922"/>
            <a:ext cx="3936425" cy="3316063"/>
            <a:chOff x="0" y="0"/>
            <a:chExt cx="5248566" cy="442141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821093"/>
              <a:ext cx="5248566" cy="260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If the average salary for males and females is not equal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348072" y="667385"/>
            <a:ext cx="4248507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Book"/>
              </a:rPr>
              <a:t>Back to Agenda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847948"/>
            <a:ext cx="1560153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B4236"/>
                </a:solidFill>
                <a:latin typeface="Neue Machina"/>
              </a:rPr>
              <a:t>The company wants to asses its gender equality employment policy by looking into the number of male and female employees in the company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567" y="3868592"/>
            <a:ext cx="4722294" cy="5102539"/>
            <a:chOff x="0" y="0"/>
            <a:chExt cx="961308" cy="1038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1308" cy="1038714"/>
            </a:xfrm>
            <a:custGeom>
              <a:avLst/>
              <a:gdLst/>
              <a:ahLst/>
              <a:cxnLst/>
              <a:rect l="l" t="t" r="r" b="b"/>
              <a:pathLst>
                <a:path w="961308" h="1038714">
                  <a:moveTo>
                    <a:pt x="0" y="0"/>
                  </a:moveTo>
                  <a:lnTo>
                    <a:pt x="961308" y="0"/>
                  </a:lnTo>
                  <a:lnTo>
                    <a:pt x="961308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Based on departments males avg salary is 1035$ more than females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E</a:t>
              </a:r>
              <a:r>
                <a:rPr lang="en-US" sz="2199">
                  <a:solidFill>
                    <a:srgbClr val="0B4236"/>
                  </a:solidFill>
                  <a:latin typeface="Garet Book"/>
                </a:rPr>
                <a:t>qualizing the salary for males and females in each department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98410" y="3862250"/>
            <a:ext cx="4720824" cy="5102539"/>
            <a:chOff x="0" y="0"/>
            <a:chExt cx="961009" cy="10387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1009" cy="1038714"/>
            </a:xfrm>
            <a:custGeom>
              <a:avLst/>
              <a:gdLst/>
              <a:ahLst/>
              <a:cxnLst/>
              <a:rect l="l" t="t" r="r" b="b"/>
              <a:pathLst>
                <a:path w="961009" h="1038714">
                  <a:moveTo>
                    <a:pt x="0" y="0"/>
                  </a:moveTo>
                  <a:lnTo>
                    <a:pt x="961009" y="0"/>
                  </a:lnTo>
                  <a:lnTo>
                    <a:pt x="961009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Hiring 908 employees each year could lead to over staffing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"/>
                </a:rPr>
                <a:t>Firing 454 males while hiring the same amount of females to maintain financial balance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264772" y="2397829"/>
            <a:ext cx="1689204" cy="1689204"/>
            <a:chOff x="0" y="0"/>
            <a:chExt cx="2252273" cy="225227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3381" y="493506"/>
              <a:ext cx="1325510" cy="126526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6780240" y="3868592"/>
            <a:ext cx="4727521" cy="5102539"/>
            <a:chOff x="0" y="0"/>
            <a:chExt cx="962372" cy="10387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2372" cy="1038714"/>
            </a:xfrm>
            <a:custGeom>
              <a:avLst/>
              <a:gdLst/>
              <a:ahLst/>
              <a:cxnLst/>
              <a:rect l="l" t="t" r="r" b="b"/>
              <a:pathLst>
                <a:path w="962372" h="1038714">
                  <a:moveTo>
                    <a:pt x="0" y="0"/>
                  </a:moveTo>
                  <a:lnTo>
                    <a:pt x="962372" y="0"/>
                  </a:lnTo>
                  <a:lnTo>
                    <a:pt x="962372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Number of employees in the last 5 years is: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13234 male employees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8691 female employees</a:t>
              </a: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endParaRPr lang="en-US" sz="2199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N</a:t>
              </a:r>
              <a:r>
                <a:rPr lang="en-US" sz="2199">
                  <a:solidFill>
                    <a:srgbClr val="0B4236"/>
                  </a:solidFill>
                  <a:latin typeface="Garet Book"/>
                </a:rPr>
                <a:t>eed to hire around 908 female employees each year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87217" y="2417625"/>
            <a:ext cx="1689204" cy="1689204"/>
            <a:chOff x="0" y="0"/>
            <a:chExt cx="2252273" cy="225227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08710" y="521656"/>
              <a:ext cx="1234852" cy="1225871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2029856" y="2425640"/>
            <a:ext cx="1689204" cy="1689204"/>
            <a:chOff x="0" y="0"/>
            <a:chExt cx="2252273" cy="225227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99975" y="418459"/>
              <a:ext cx="1452322" cy="1415354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662567" y="1019175"/>
            <a:ext cx="1035228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Solutions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48072" y="667385"/>
            <a:ext cx="4248507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Book"/>
              </a:rPr>
              <a:t>Back to Agenda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029523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Second study case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4480" y="6401226"/>
            <a:ext cx="18856960" cy="106070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4371922"/>
            <a:ext cx="3936425" cy="4440013"/>
            <a:chOff x="0" y="0"/>
            <a:chExt cx="5248566" cy="5920018"/>
          </a:xfrm>
        </p:grpSpPr>
        <p:sp>
          <p:nvSpPr>
            <p:cNvPr id="5" name="TextBox 5"/>
            <p:cNvSpPr txBox="1"/>
            <p:nvPr/>
          </p:nvSpPr>
          <p:spPr>
            <a:xfrm>
              <a:off x="0" y="1821093"/>
              <a:ext cx="5248566" cy="409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B4236"/>
                  </a:solidFill>
                  <a:latin typeface="Neue Machina"/>
                </a:rPr>
                <a:t>Find the total amount of salaries paid to each department and assess whether any service/contract is overpaid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61255" y="4371922"/>
            <a:ext cx="3936425" cy="3563713"/>
            <a:chOff x="0" y="0"/>
            <a:chExt cx="5248566" cy="4751618"/>
          </a:xfrm>
        </p:grpSpPr>
        <p:sp>
          <p:nvSpPr>
            <p:cNvPr id="8" name="TextBox 8"/>
            <p:cNvSpPr txBox="1"/>
            <p:nvPr/>
          </p:nvSpPr>
          <p:spPr>
            <a:xfrm>
              <a:off x="0" y="1821093"/>
              <a:ext cx="5248566" cy="293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B4236"/>
                  </a:solidFill>
                  <a:latin typeface="Neue Machina"/>
                </a:rPr>
                <a:t>develop a strategy to reduce the cost of all contracts expiring within a year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93810" y="4371922"/>
            <a:ext cx="3936425" cy="4440013"/>
            <a:chOff x="0" y="0"/>
            <a:chExt cx="5248566" cy="592001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821093"/>
              <a:ext cx="5248566" cy="4098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>
                  <a:solidFill>
                    <a:srgbClr val="0B4236"/>
                  </a:solidFill>
                  <a:latin typeface="Neue Machina"/>
                </a:rPr>
                <a:t>State the names and the employee’s information whom you plan to either reduce their wages or let them go</a:t>
              </a:r>
            </a:p>
            <a:p>
              <a:pPr marL="0" lvl="0" indent="0">
                <a:lnSpc>
                  <a:spcPts val="3480"/>
                </a:lnSpc>
                <a:spcBef>
                  <a:spcPct val="0"/>
                </a:spcBef>
              </a:pPr>
              <a:endParaRPr lang="en-US" sz="2900">
                <a:solidFill>
                  <a:srgbClr val="0B4236"/>
                </a:solidFill>
                <a:latin typeface="Neue Machina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348072" y="667385"/>
            <a:ext cx="4248507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Book"/>
              </a:rPr>
              <a:t>Back to Agenda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847948"/>
            <a:ext cx="16567879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B4236"/>
                </a:solidFill>
                <a:latin typeface="Neue Machina"/>
              </a:rPr>
              <a:t>Due to unforeseen events similar to COVID-19 the company wants to downsize its employees to save 20% of the total salaries it pays annually.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567" y="3868592"/>
            <a:ext cx="4051964" cy="5102539"/>
            <a:chOff x="0" y="0"/>
            <a:chExt cx="824850" cy="1038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0" y="0"/>
                  </a:moveTo>
                  <a:lnTo>
                    <a:pt x="824850" y="0"/>
                  </a:lnTo>
                  <a:lnTo>
                    <a:pt x="824850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 Bold"/>
                </a:rPr>
                <a:t>-Total departments salaries paid in 2000 = 6,550,550,602</a:t>
              </a: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 Bold"/>
                </a:rPr>
                <a:t>-The calculation of 20% = 1,310,110,120.4</a:t>
              </a: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 Book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70221" y="3868592"/>
            <a:ext cx="4051964" cy="5102539"/>
            <a:chOff x="0" y="0"/>
            <a:chExt cx="824850" cy="10387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0" y="0"/>
                  </a:moveTo>
                  <a:lnTo>
                    <a:pt x="824850" y="0"/>
                  </a:lnTo>
                  <a:lnTo>
                    <a:pt x="824850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deduct 30% and 50% of the lowest years of service among all departments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588499" y="3868592"/>
            <a:ext cx="4051964" cy="5102539"/>
            <a:chOff x="0" y="0"/>
            <a:chExt cx="824850" cy="103871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0" y="0"/>
                  </a:moveTo>
                  <a:lnTo>
                    <a:pt x="824850" y="0"/>
                  </a:lnTo>
                  <a:lnTo>
                    <a:pt x="824850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try to reset lower salaries for renewal contracts with our employees.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69879" y="3017648"/>
            <a:ext cx="1689204" cy="1689204"/>
            <a:chOff x="0" y="0"/>
            <a:chExt cx="2252273" cy="225227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3381" y="493506"/>
              <a:ext cx="1325510" cy="126526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6151601" y="3017648"/>
            <a:ext cx="1689204" cy="1689204"/>
            <a:chOff x="0" y="0"/>
            <a:chExt cx="2252273" cy="225227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23737" y="610985"/>
              <a:ext cx="1404798" cy="1047213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9279360" y="3868592"/>
            <a:ext cx="4051964" cy="5102539"/>
            <a:chOff x="0" y="0"/>
            <a:chExt cx="824850" cy="10387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24850" cy="1038714"/>
            </a:xfrm>
            <a:custGeom>
              <a:avLst/>
              <a:gdLst/>
              <a:ahLst/>
              <a:cxnLst/>
              <a:rect l="l" t="t" r="r" b="b"/>
              <a:pathLst>
                <a:path w="824850" h="1038714">
                  <a:moveTo>
                    <a:pt x="0" y="0"/>
                  </a:moveTo>
                  <a:lnTo>
                    <a:pt x="824850" y="0"/>
                  </a:lnTo>
                  <a:lnTo>
                    <a:pt x="824850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B4236"/>
                  </a:solidFill>
                  <a:latin typeface="Garet Book Bold"/>
                </a:rPr>
                <a:t>We have selected the age range of 65 – 70 years of employees and served us 8 years and more.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460740" y="3017648"/>
            <a:ext cx="1689204" cy="1689204"/>
            <a:chOff x="0" y="0"/>
            <a:chExt cx="2252273" cy="225227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508710" y="521656"/>
              <a:ext cx="1234852" cy="1225871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1843947" y="3017648"/>
            <a:ext cx="1689204" cy="1689204"/>
            <a:chOff x="0" y="0"/>
            <a:chExt cx="2252273" cy="2252273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99975" y="418459"/>
              <a:ext cx="1452322" cy="1415354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662567" y="1019175"/>
            <a:ext cx="1035228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Solutions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48072" y="667385"/>
            <a:ext cx="4248507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Book"/>
              </a:rPr>
              <a:t>Back to Agenda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029523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Third study case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4480" y="6401226"/>
            <a:ext cx="18856960" cy="106070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4743194"/>
            <a:ext cx="3936425" cy="3801838"/>
            <a:chOff x="0" y="0"/>
            <a:chExt cx="5248566" cy="5069118"/>
          </a:xfrm>
        </p:grpSpPr>
        <p:sp>
          <p:nvSpPr>
            <p:cNvPr id="5" name="TextBox 5"/>
            <p:cNvSpPr txBox="1"/>
            <p:nvPr/>
          </p:nvSpPr>
          <p:spPr>
            <a:xfrm>
              <a:off x="0" y="1821093"/>
              <a:ext cx="5248566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The average salary for males and females is equal.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61255" y="4743194"/>
            <a:ext cx="3936425" cy="4287613"/>
            <a:chOff x="0" y="0"/>
            <a:chExt cx="5248566" cy="5716818"/>
          </a:xfrm>
        </p:grpSpPr>
        <p:sp>
          <p:nvSpPr>
            <p:cNvPr id="8" name="TextBox 8"/>
            <p:cNvSpPr txBox="1"/>
            <p:nvPr/>
          </p:nvSpPr>
          <p:spPr>
            <a:xfrm>
              <a:off x="0" y="1821093"/>
              <a:ext cx="5248566" cy="3895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Years of service with the company vary between 15-16 years.</a:t>
              </a:r>
            </a:p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endParaRPr lang="en-US" sz="3200">
                <a:solidFill>
                  <a:srgbClr val="0B4236"/>
                </a:solidFill>
                <a:latin typeface="Neue Machina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693810" y="4743194"/>
            <a:ext cx="3936425" cy="4773388"/>
            <a:chOff x="0" y="0"/>
            <a:chExt cx="5248566" cy="636451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821093"/>
              <a:ext cx="5248566" cy="454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0B4236"/>
                  </a:solidFill>
                  <a:latin typeface="Neue Machina"/>
                </a:rPr>
                <a:t>If their contracts are expiring on (February 1, 2001) convince them to stay</a:t>
              </a:r>
            </a:p>
            <a:p>
              <a:pPr marL="0" lvl="0" indent="0">
                <a:lnSpc>
                  <a:spcPts val="3840"/>
                </a:lnSpc>
                <a:spcBef>
                  <a:spcPct val="0"/>
                </a:spcBef>
              </a:pPr>
              <a:endParaRPr lang="en-US" sz="3200">
                <a:solidFill>
                  <a:srgbClr val="0B4236"/>
                </a:solidFill>
                <a:latin typeface="Neue Machina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5248566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u="none">
                  <a:solidFill>
                    <a:srgbClr val="0B4236"/>
                  </a:solidFill>
                  <a:latin typeface="Neue Machina"/>
                </a:rPr>
                <a:t>03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348072" y="667385"/>
            <a:ext cx="4248507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Book"/>
              </a:rPr>
              <a:t>Back to Agenda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847948"/>
            <a:ext cx="15601534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B4236"/>
                </a:solidFill>
                <a:latin typeface="Neue Machina"/>
              </a:rPr>
              <a:t>The company wants to offer bonuses at the end of the year to reward its employees. The total bonus paid to all the employees should not exceed $50 million.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2567" y="3868592"/>
            <a:ext cx="5147304" cy="5102539"/>
            <a:chOff x="0" y="0"/>
            <a:chExt cx="1047826" cy="1038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7826" cy="1038714"/>
            </a:xfrm>
            <a:custGeom>
              <a:avLst/>
              <a:gdLst/>
              <a:ahLst/>
              <a:cxnLst/>
              <a:rect l="l" t="t" r="r" b="b"/>
              <a:pathLst>
                <a:path w="1047826" h="1038714">
                  <a:moveTo>
                    <a:pt x="0" y="0"/>
                  </a:moveTo>
                  <a:lnTo>
                    <a:pt x="1047826" y="0"/>
                  </a:lnTo>
                  <a:lnTo>
                    <a:pt x="1047826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2097" y="103432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 Bold"/>
                </a:rPr>
                <a:t>Avg Salary  for female : </a:t>
              </a:r>
              <a:r>
                <a:rPr lang="en-US" sz="2199" dirty="0">
                  <a:solidFill>
                    <a:srgbClr val="0B4236"/>
                  </a:solidFill>
                  <a:latin typeface="Garet Book"/>
                </a:rPr>
                <a:t>$63769</a:t>
              </a:r>
            </a:p>
            <a:p>
              <a:pPr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 Bold"/>
                </a:rPr>
                <a:t>Avg Salary for male : </a:t>
              </a:r>
              <a:r>
                <a:rPr lang="en-US" sz="2199" dirty="0">
                  <a:solidFill>
                    <a:srgbClr val="0B4236"/>
                  </a:solidFill>
                  <a:latin typeface="Garet Book"/>
                </a:rPr>
                <a:t>$63755</a:t>
              </a: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 Book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 Bold"/>
                </a:rPr>
                <a:t>N</a:t>
              </a:r>
              <a:r>
                <a:rPr lang="en-US" sz="2199" dirty="0">
                  <a:solidFill>
                    <a:srgbClr val="0B4236"/>
                  </a:solidFill>
                  <a:latin typeface="Garet Book"/>
                </a:rPr>
                <a:t>o need to provide higher bonuses to compensate either of them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00446" y="3868592"/>
            <a:ext cx="4843788" cy="5102539"/>
            <a:chOff x="0" y="0"/>
            <a:chExt cx="986040" cy="10387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86040" cy="1038714"/>
            </a:xfrm>
            <a:custGeom>
              <a:avLst/>
              <a:gdLst/>
              <a:ahLst/>
              <a:cxnLst/>
              <a:rect l="l" t="t" r="r" b="b"/>
              <a:pathLst>
                <a:path w="986040" h="1038714">
                  <a:moveTo>
                    <a:pt x="0" y="0"/>
                  </a:moveTo>
                  <a:lnTo>
                    <a:pt x="986040" y="0"/>
                  </a:lnTo>
                  <a:lnTo>
                    <a:pt x="986040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3721" y="93580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 Bold"/>
                </a:rPr>
                <a:t>Employees years of service were varying between 15 to 16 years and less.</a:t>
              </a: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"/>
                </a:rPr>
                <a:t>15 years : 5% bonus</a:t>
              </a:r>
            </a:p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"/>
                </a:rPr>
                <a:t>10 years :3% bonus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38004" y="3017648"/>
            <a:ext cx="1689204" cy="1689204"/>
            <a:chOff x="0" y="0"/>
            <a:chExt cx="2252273" cy="225227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23737" y="610985"/>
              <a:ext cx="1404798" cy="1047213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2237055" y="3868592"/>
            <a:ext cx="4680766" cy="5102539"/>
            <a:chOff x="0" y="0"/>
            <a:chExt cx="952854" cy="10387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52854" cy="1038714"/>
            </a:xfrm>
            <a:custGeom>
              <a:avLst/>
              <a:gdLst/>
              <a:ahLst/>
              <a:cxnLst/>
              <a:rect l="l" t="t" r="r" b="b"/>
              <a:pathLst>
                <a:path w="952854" h="1038714">
                  <a:moveTo>
                    <a:pt x="0" y="0"/>
                  </a:moveTo>
                  <a:lnTo>
                    <a:pt x="952854" y="0"/>
                  </a:lnTo>
                  <a:lnTo>
                    <a:pt x="952854" y="1038714"/>
                  </a:lnTo>
                  <a:lnTo>
                    <a:pt x="0" y="1038714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0027" y="57876"/>
              <a:ext cx="812800" cy="8318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 Bold"/>
                </a:rPr>
                <a:t>20 employees are ending their contract in February</a:t>
              </a:r>
            </a:p>
            <a:p>
              <a:pPr algn="ctr">
                <a:lnSpc>
                  <a:spcPts val="2859"/>
                </a:lnSpc>
              </a:pPr>
              <a:endParaRPr lang="en-US" sz="2199" dirty="0">
                <a:solidFill>
                  <a:srgbClr val="0B4236"/>
                </a:solidFill>
                <a:latin typeface="Garet Book Bold"/>
              </a:endParaRPr>
            </a:p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0B4236"/>
                  </a:solidFill>
                  <a:latin typeface="Garet Book Bold"/>
                </a:rPr>
                <a:t>3</a:t>
              </a:r>
              <a:r>
                <a:rPr lang="en-US" sz="2199" dirty="0">
                  <a:solidFill>
                    <a:srgbClr val="0B4236"/>
                  </a:solidFill>
                  <a:latin typeface="Garet Book"/>
                </a:rPr>
                <a:t>000$ raise or a better health insurance plan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673084" y="3017648"/>
            <a:ext cx="1689204" cy="1689204"/>
            <a:chOff x="0" y="0"/>
            <a:chExt cx="2252273" cy="225227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08710" y="521656"/>
              <a:ext cx="1234852" cy="1225871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2310917" y="3017648"/>
            <a:ext cx="1689204" cy="1689204"/>
            <a:chOff x="0" y="0"/>
            <a:chExt cx="2252273" cy="225227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252273" cy="2252273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25867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90"/>
                  </a:lnSpc>
                </a:pPr>
                <a:endParaRPr/>
              </a:p>
            </p:txBody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99975" y="418459"/>
              <a:ext cx="1452322" cy="1415354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662567" y="1019175"/>
            <a:ext cx="1035228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Solutions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48072" y="667385"/>
            <a:ext cx="4248507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0"/>
              </a:lnSpc>
            </a:pPr>
            <a:r>
              <a:rPr lang="en-US" sz="2300" u="sng">
                <a:solidFill>
                  <a:srgbClr val="F4F4F4"/>
                </a:solidFill>
                <a:latin typeface="Garet Book"/>
              </a:rPr>
              <a:t>Back to Agenda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Custom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Neue Machina</vt:lpstr>
      <vt:lpstr>Arial</vt:lpstr>
      <vt:lpstr>Canva Sans</vt:lpstr>
      <vt:lpstr>Calibri</vt:lpstr>
      <vt:lpstr>Garet Book Bold</vt:lpstr>
      <vt:lpstr>Garet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cases</dc:title>
  <cp:lastModifiedBy>Zain-* .</cp:lastModifiedBy>
  <cp:revision>3</cp:revision>
  <dcterms:created xsi:type="dcterms:W3CDTF">2006-08-16T00:00:00Z</dcterms:created>
  <dcterms:modified xsi:type="dcterms:W3CDTF">2022-10-08T22:02:53Z</dcterms:modified>
  <dc:identifier>DAFNUCt7s7g</dc:identifier>
</cp:coreProperties>
</file>